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286" r:id="rId6"/>
    <p:sldId id="283" r:id="rId7"/>
    <p:sldId id="284" r:id="rId8"/>
    <p:sldId id="264" r:id="rId9"/>
    <p:sldId id="285" r:id="rId10"/>
    <p:sldId id="273" r:id="rId11"/>
    <p:sldId id="262" r:id="rId12"/>
    <p:sldId id="260" r:id="rId13"/>
    <p:sldId id="259" r:id="rId14"/>
    <p:sldId id="287" r:id="rId15"/>
    <p:sldId id="275" r:id="rId16"/>
    <p:sldId id="276" r:id="rId17"/>
    <p:sldId id="277" r:id="rId18"/>
    <p:sldId id="278" r:id="rId19"/>
    <p:sldId id="268" r:id="rId20"/>
    <p:sldId id="267" r:id="rId21"/>
    <p:sldId id="279" r:id="rId22"/>
    <p:sldId id="280" r:id="rId23"/>
    <p:sldId id="258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5"/>
    <p:restoredTop sz="94714"/>
  </p:normalViewPr>
  <p:slideViewPr>
    <p:cSldViewPr snapToGrid="0" snapToObjects="1">
      <p:cViewPr varScale="1">
        <p:scale>
          <a:sx n="146" d="100"/>
          <a:sy n="146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741D-89CD-874A-AD46-D6F5939C0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30D38-78D3-8546-97E6-806243D34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76D51-A7C7-864E-AD16-A500F018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F75F3-6468-1446-8878-FEF8E25A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B86B5-8729-BF4F-B59F-307D35E3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1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4100-B25E-3B42-8EDB-CF208399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823B2-DE9D-B54D-8379-C7AE0004A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FC645-52A3-9C42-BEAE-AD02041A8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C137E-C302-4147-A136-8BF62550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8FD6-81C7-EF44-9FBD-F737F834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8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F0CAD-6F32-C740-998C-56DB00F21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52C98-611B-DA4B-AF48-4ED8C9EC4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16E14-8045-2B49-A6D1-3BEFDFAB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12021-EBA9-5A46-B080-47C429D0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C4EC6-CD3C-E343-8A5A-50CB40E9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76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23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07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92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50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3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093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49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0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CB3B-6FA7-1C45-96BD-5A27E349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9FA6-FDC5-4D46-B70A-05DD8E542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4EEF2-C365-7D46-937D-402DF6CA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FD32D-B135-0744-B8C1-2CB5C099B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C0C4D-FFDD-9A4A-B8E6-7523B84C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43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899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31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99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47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2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70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46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28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11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7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605F-B9FF-2F4E-BFCF-ECCE7D49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63DE6-0A98-BE49-BEA0-C49CBB24F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2DDA1-07ED-B647-A79E-FC008A60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6D719-484A-8847-AF98-75A047C3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EA59D-84AF-1049-BE15-111D0F1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583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13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854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356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8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98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442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829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8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40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4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89C3-C199-E948-B93A-8C6E26A0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9161-6341-D844-9528-E07FDC8AE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F5B44-9C1C-C640-B774-A889441DD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16BD6-D07A-8A4F-9D78-ECC864D2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8DCA9-F27F-C54F-90A0-EE0FEF51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C6009-DB53-3E4A-A66F-6D0EE49E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06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95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498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64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747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252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765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124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246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5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58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2159-BAF0-714F-8473-3DA77D5F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B5451-5B9A-094E-96F0-30D3C0185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0BE43-C3A2-BE49-B4D7-B366A3FF8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05B711-8301-6D4B-97D7-363486357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925ABA-D260-E046-A883-453CC74EF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4246E5-4EA8-CF40-8989-152958F6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CCD439-9540-984A-A343-DB6E448D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0E7D1-304B-0348-8FFB-F856861F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45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0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99C7-55BE-CF4B-8DFD-24563A0D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DD350-1D31-C848-93CC-E6F3D0241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4E43F-27D5-5A42-B69B-98D01A35B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8A41C-6737-7243-8F66-6C958AB9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EF520-6ED8-024A-A719-09D6D41F7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C459B1-ACC0-F94E-9E4F-7132F32F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98AEA-3D0B-F441-B4A4-570CDEE0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9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6FB2-BD8B-6140-8F62-F2C527AD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823E-6BDC-524E-B813-8B75B36EF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1BF77-B6B4-4F45-9368-DE8F2D189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C9DEE-043D-B94D-8D04-CCF9BC62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26E50-D2DB-8342-9C8F-C78D2F27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31F0B-193F-9D41-AF66-FB33237E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0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D75C-A7D1-9941-9182-50744E6C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A4B0B9-7889-454F-A6AF-A26D40AA9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506A6-BC0A-744D-8399-EE813E66A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297AF-A04C-EB4F-9B1C-8348CE68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3104A-CA60-D947-A7F6-FC9A7CF5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0B607-A09E-B14C-8C5F-E13F4D18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1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ED63C-9B25-3C44-A668-0CCC194E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45009-8269-244E-A4F6-9A5BD72BA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E387B-6A06-EE43-94EA-BA870CAA3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11D06-CD52-084A-8313-F26E5060A842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49849-C8C9-214B-AA6D-FB2335631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64F9-5376-D249-8641-B182A33F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D297F-EC01-2044-92DF-70EFDF7D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8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3431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67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41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D4BA-616D-C54E-A165-68FD13861C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Scientific Computing</a:t>
            </a:r>
            <a:br>
              <a:rPr lang="en-US" dirty="0"/>
            </a:br>
            <a:r>
              <a:rPr lang="en-US" dirty="0"/>
              <a:t>Sample Final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1C500-0169-7C44-AC90-A4103F1B9C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31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7B36E27-D925-4B95-B9BB-A711B31B1399}"/>
              </a:ext>
            </a:extLst>
          </p:cNvPr>
          <p:cNvGrpSpPr/>
          <p:nvPr/>
        </p:nvGrpSpPr>
        <p:grpSpPr>
          <a:xfrm>
            <a:off x="159192" y="453821"/>
            <a:ext cx="12032809" cy="5751036"/>
            <a:chOff x="159192" y="453821"/>
            <a:chExt cx="12032809" cy="575103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574F26-12BE-4898-B0EB-A8806F06854B}"/>
                </a:ext>
              </a:extLst>
            </p:cNvPr>
            <p:cNvSpPr txBox="1"/>
            <p:nvPr/>
          </p:nvSpPr>
          <p:spPr>
            <a:xfrm>
              <a:off x="1615440" y="453821"/>
              <a:ext cx="896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Fort Brown Resaca Watershed Ecoregions (% Area in Meters)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9D5085-EBCF-4268-93E1-40A699C3D0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2027" y="5533342"/>
              <a:ext cx="5813071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5525EA-A101-43B0-B19C-EF41415184EB}"/>
                </a:ext>
              </a:extLst>
            </p:cNvPr>
            <p:cNvSpPr txBox="1"/>
            <p:nvPr/>
          </p:nvSpPr>
          <p:spPr>
            <a:xfrm>
              <a:off x="7436722" y="1425034"/>
              <a:ext cx="4608376" cy="35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</a:t>
              </a:r>
              <a:r>
                <a:rPr lang="en-US" b="1" dirty="0"/>
                <a:t>3 %</a:t>
              </a:r>
              <a:r>
                <a:rPr lang="en-US" dirty="0"/>
                <a:t> </a:t>
              </a:r>
              <a:r>
                <a:rPr lang="en-US" sz="1600" dirty="0"/>
                <a:t>Tamaulipan Mixed Deciduous Thornscrub </a:t>
              </a:r>
              <a:r>
                <a:rPr lang="en-US" dirty="0"/>
                <a:t>	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43A3C3-0416-4C59-9734-1ED84705E270}"/>
                </a:ext>
              </a:extLst>
            </p:cNvPr>
            <p:cNvSpPr txBox="1"/>
            <p:nvPr/>
          </p:nvSpPr>
          <p:spPr>
            <a:xfrm>
              <a:off x="7583625" y="5145831"/>
              <a:ext cx="4608376" cy="35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</a:t>
              </a:r>
              <a:r>
                <a:rPr lang="en-US" b="1" dirty="0"/>
                <a:t>72 % </a:t>
              </a:r>
              <a:r>
                <a:rPr lang="en-US" sz="1600" dirty="0"/>
                <a:t>Agricultural/ Human-related Mapped Types 	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25B702-69CE-4D17-9FC2-FCEB178B1DE6}"/>
                </a:ext>
              </a:extLst>
            </p:cNvPr>
            <p:cNvSpPr/>
            <p:nvPr/>
          </p:nvSpPr>
          <p:spPr>
            <a:xfrm>
              <a:off x="6312804" y="3184365"/>
              <a:ext cx="362057" cy="112338"/>
            </a:xfrm>
            <a:prstGeom prst="rect">
              <a:avLst/>
            </a:prstGeom>
            <a:solidFill>
              <a:srgbClr val="FB6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4583916-7291-4642-94DD-35A98F4C99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9" t="38816" r="39379" b="55338"/>
            <a:stretch/>
          </p:blipFill>
          <p:spPr bwMode="auto">
            <a:xfrm>
              <a:off x="6260181" y="1470407"/>
              <a:ext cx="1386107" cy="30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6DB4C9B-B267-4335-B6C7-8131429EC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85" t="32241" r="43381" b="63601"/>
            <a:stretch/>
          </p:blipFill>
          <p:spPr bwMode="auto">
            <a:xfrm>
              <a:off x="6719143" y="1896801"/>
              <a:ext cx="573995" cy="264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5FB45E5D-F190-40C6-B76E-8D0BB01E7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25" t="44154" r="39833" b="50000"/>
            <a:stretch/>
          </p:blipFill>
          <p:spPr bwMode="auto">
            <a:xfrm>
              <a:off x="6235802" y="2443221"/>
              <a:ext cx="1386109" cy="30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47D463D-122C-48E0-BE9F-B03F77B4F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5" t="36816" r="43532" b="58972"/>
            <a:stretch/>
          </p:blipFill>
          <p:spPr bwMode="auto">
            <a:xfrm>
              <a:off x="6719143" y="2869616"/>
              <a:ext cx="581940" cy="26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89E9759E-B5AC-4C2E-B521-44B8983FC7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2" t="41088" r="43575" b="54387"/>
            <a:stretch/>
          </p:blipFill>
          <p:spPr bwMode="auto">
            <a:xfrm>
              <a:off x="6719143" y="3111020"/>
              <a:ext cx="581940" cy="28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19C3E20-7FB0-4287-B497-AB5C99C62D27}"/>
                </a:ext>
              </a:extLst>
            </p:cNvPr>
            <p:cNvCxnSpPr>
              <a:cxnSpLocks/>
            </p:cNvCxnSpPr>
            <p:nvPr/>
          </p:nvCxnSpPr>
          <p:spPr>
            <a:xfrm>
              <a:off x="6235802" y="1784042"/>
              <a:ext cx="531549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AC1FA7-03A4-46C6-A848-103E036D30AE}"/>
                </a:ext>
              </a:extLst>
            </p:cNvPr>
            <p:cNvCxnSpPr>
              <a:cxnSpLocks/>
            </p:cNvCxnSpPr>
            <p:nvPr/>
          </p:nvCxnSpPr>
          <p:spPr>
            <a:xfrm>
              <a:off x="6256961" y="2752668"/>
              <a:ext cx="343009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AE38D0CB-D1C4-4D96-9A7C-0C713F502F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2" t="50688" r="39076" b="43466"/>
            <a:stretch/>
          </p:blipFill>
          <p:spPr bwMode="auto">
            <a:xfrm>
              <a:off x="6256961" y="3721782"/>
              <a:ext cx="1386109" cy="30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8B22A706-7F4A-4ED7-8CA0-B3CFABCA9A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23" t="45311" r="43565" b="49916"/>
            <a:stretch/>
          </p:blipFill>
          <p:spPr bwMode="auto">
            <a:xfrm>
              <a:off x="6681632" y="4109347"/>
              <a:ext cx="637898" cy="300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6A61F015-B0B9-4F15-93E1-843D714639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2" t="49916" r="43565" b="45559"/>
            <a:stretch/>
          </p:blipFill>
          <p:spPr bwMode="auto">
            <a:xfrm>
              <a:off x="6748401" y="4374254"/>
              <a:ext cx="562082" cy="275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DFA120-113F-4D9B-B1A8-A30383511250}"/>
                </a:ext>
              </a:extLst>
            </p:cNvPr>
            <p:cNvCxnSpPr>
              <a:cxnSpLocks/>
            </p:cNvCxnSpPr>
            <p:nvPr/>
          </p:nvCxnSpPr>
          <p:spPr>
            <a:xfrm>
              <a:off x="6244770" y="3991905"/>
              <a:ext cx="524619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20FC3679-B7C0-4258-BBD3-E526C9E675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55812" r="39776" b="38342"/>
            <a:stretch/>
          </p:blipFill>
          <p:spPr bwMode="auto">
            <a:xfrm>
              <a:off x="6256407" y="5191454"/>
              <a:ext cx="1386109" cy="30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96FA71A2-BBE0-4186-B2D1-CC7864B058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05" t="59035" r="43458" b="36441"/>
            <a:stretch/>
          </p:blipFill>
          <p:spPr bwMode="auto">
            <a:xfrm>
              <a:off x="6706399" y="5650785"/>
              <a:ext cx="571619" cy="26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7438E3AB-2FD2-4CE5-AE58-AAA4A74CED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4" t="64403" r="43103" b="31072"/>
            <a:stretch/>
          </p:blipFill>
          <p:spPr bwMode="auto">
            <a:xfrm>
              <a:off x="6754377" y="5939616"/>
              <a:ext cx="541667" cy="26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05A738-0E07-423E-B555-44CE7B8A6BC0}"/>
                </a:ext>
              </a:extLst>
            </p:cNvPr>
            <p:cNvSpPr txBox="1"/>
            <p:nvPr/>
          </p:nvSpPr>
          <p:spPr>
            <a:xfrm>
              <a:off x="7134235" y="2416729"/>
              <a:ext cx="2429737" cy="35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</a:t>
              </a:r>
              <a:r>
                <a:rPr lang="en-US" sz="1600" b="1" dirty="0"/>
                <a:t>4</a:t>
              </a:r>
              <a:r>
                <a:rPr lang="en-US" b="1" dirty="0"/>
                <a:t> %</a:t>
              </a:r>
              <a:r>
                <a:rPr lang="en-US" sz="1600" dirty="0"/>
                <a:t> Tamaulipan Floodplain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26EA2A-5A3A-4896-923B-1D4D484978B2}"/>
                </a:ext>
              </a:extLst>
            </p:cNvPr>
            <p:cNvSpPr txBox="1"/>
            <p:nvPr/>
          </p:nvSpPr>
          <p:spPr>
            <a:xfrm>
              <a:off x="7621912" y="3650781"/>
              <a:ext cx="3733783" cy="35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</a:t>
              </a:r>
              <a:r>
                <a:rPr lang="en-US" b="1" dirty="0"/>
                <a:t>21 % </a:t>
              </a:r>
              <a:r>
                <a:rPr lang="en-US" sz="1600" dirty="0"/>
                <a:t>Mainly Natural Azonal Mapped Types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7C2FED-309F-4D86-BEEE-449F209F9414}"/>
                </a:ext>
              </a:extLst>
            </p:cNvPr>
            <p:cNvSpPr txBox="1"/>
            <p:nvPr/>
          </p:nvSpPr>
          <p:spPr>
            <a:xfrm>
              <a:off x="7196578" y="1829505"/>
              <a:ext cx="3722150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3 % Clayey Blackbrush Mixed Shrubland 	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9297FA4-B24F-482F-B6A8-B0BD14F8BD6D}"/>
                </a:ext>
              </a:extLst>
            </p:cNvPr>
            <p:cNvSpPr txBox="1"/>
            <p:nvPr/>
          </p:nvSpPr>
          <p:spPr>
            <a:xfrm>
              <a:off x="7267447" y="2813217"/>
              <a:ext cx="3722150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3 % Floodplain Herbaceous Wetland 	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9ABA26-C251-4BE3-B459-57CD5B52B0EA}"/>
                </a:ext>
              </a:extLst>
            </p:cNvPr>
            <p:cNvSpPr txBox="1"/>
            <p:nvPr/>
          </p:nvSpPr>
          <p:spPr>
            <a:xfrm>
              <a:off x="7270348" y="3077519"/>
              <a:ext cx="4046916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1 % Floodplain Evergreen Forest and Woodland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E0319E-46C4-4C47-9E74-7C7DF0C4392E}"/>
                </a:ext>
              </a:extLst>
            </p:cNvPr>
            <p:cNvSpPr txBox="1"/>
            <p:nvPr/>
          </p:nvSpPr>
          <p:spPr>
            <a:xfrm>
              <a:off x="7263315" y="4099854"/>
              <a:ext cx="1677368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13 % Open Water</a:t>
              </a:r>
            </a:p>
          </p:txBody>
        </p: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DE336531-F09E-43D1-8C98-9C9AA45277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73" t="54548" r="43484" b="40927"/>
            <a:stretch/>
          </p:blipFill>
          <p:spPr bwMode="auto">
            <a:xfrm>
              <a:off x="6758098" y="4643521"/>
              <a:ext cx="548304" cy="26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D7B2034-613C-42C0-B04B-FE5E616ACF99}"/>
                </a:ext>
              </a:extLst>
            </p:cNvPr>
            <p:cNvSpPr/>
            <p:nvPr/>
          </p:nvSpPr>
          <p:spPr>
            <a:xfrm>
              <a:off x="6312804" y="2909127"/>
              <a:ext cx="362057" cy="112338"/>
            </a:xfrm>
            <a:prstGeom prst="rect">
              <a:avLst/>
            </a:prstGeom>
            <a:solidFill>
              <a:srgbClr val="FCA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34095D-1A20-4754-9CE2-097B3902B567}"/>
                </a:ext>
              </a:extLst>
            </p:cNvPr>
            <p:cNvSpPr/>
            <p:nvPr/>
          </p:nvSpPr>
          <p:spPr>
            <a:xfrm>
              <a:off x="6312804" y="1945420"/>
              <a:ext cx="362057" cy="112338"/>
            </a:xfrm>
            <a:prstGeom prst="rect">
              <a:avLst/>
            </a:prstGeom>
            <a:solidFill>
              <a:srgbClr val="6AA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B981312-30D8-4030-B60C-438648E3868F}"/>
                </a:ext>
              </a:extLst>
            </p:cNvPr>
            <p:cNvSpPr/>
            <p:nvPr/>
          </p:nvSpPr>
          <p:spPr>
            <a:xfrm>
              <a:off x="6312804" y="4203356"/>
              <a:ext cx="362057" cy="112338"/>
            </a:xfrm>
            <a:prstGeom prst="rect">
              <a:avLst/>
            </a:prstGeom>
            <a:solidFill>
              <a:srgbClr val="98D5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30FF97D-C8D9-40A3-8376-458AF2AFFDE2}"/>
                </a:ext>
              </a:extLst>
            </p:cNvPr>
            <p:cNvSpPr/>
            <p:nvPr/>
          </p:nvSpPr>
          <p:spPr>
            <a:xfrm>
              <a:off x="6312804" y="4479768"/>
              <a:ext cx="362057" cy="112338"/>
            </a:xfrm>
            <a:prstGeom prst="rect">
              <a:avLst/>
            </a:prstGeom>
            <a:solidFill>
              <a:srgbClr val="73C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82A9AB5-F1DE-41B1-BB3A-1477140110A2}"/>
                </a:ext>
              </a:extLst>
            </p:cNvPr>
            <p:cNvSpPr/>
            <p:nvPr/>
          </p:nvSpPr>
          <p:spPr>
            <a:xfrm>
              <a:off x="6313209" y="4727107"/>
              <a:ext cx="362057" cy="112338"/>
            </a:xfrm>
            <a:prstGeom prst="rect">
              <a:avLst/>
            </a:prstGeom>
            <a:solidFill>
              <a:srgbClr val="4BB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C91B5A-FAAC-4091-8C89-518ACCEAA757}"/>
                </a:ext>
              </a:extLst>
            </p:cNvPr>
            <p:cNvSpPr/>
            <p:nvPr/>
          </p:nvSpPr>
          <p:spPr>
            <a:xfrm>
              <a:off x="6326762" y="5752331"/>
              <a:ext cx="362057" cy="112338"/>
            </a:xfrm>
            <a:prstGeom prst="rect">
              <a:avLst/>
            </a:prstGeom>
            <a:solidFill>
              <a:srgbClr val="B6B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54232D-AA72-4FF4-AAAB-3291998F8765}"/>
                </a:ext>
              </a:extLst>
            </p:cNvPr>
            <p:cNvSpPr/>
            <p:nvPr/>
          </p:nvSpPr>
          <p:spPr>
            <a:xfrm>
              <a:off x="6329145" y="5993690"/>
              <a:ext cx="362057" cy="112338"/>
            </a:xfrm>
            <a:prstGeom prst="rect">
              <a:avLst/>
            </a:prstGeom>
            <a:solidFill>
              <a:srgbClr val="CEC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B8839AC-D2E6-4771-8A54-BEC8B88AA2BF}"/>
                </a:ext>
              </a:extLst>
            </p:cNvPr>
            <p:cNvSpPr txBox="1"/>
            <p:nvPr/>
          </p:nvSpPr>
          <p:spPr>
            <a:xfrm>
              <a:off x="7263315" y="4355134"/>
              <a:ext cx="2835924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4 % Disturbance Grassland 	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6704273-096A-473E-A8B1-3D5BF2A67946}"/>
                </a:ext>
              </a:extLst>
            </p:cNvPr>
            <p:cNvSpPr txBox="1"/>
            <p:nvPr/>
          </p:nvSpPr>
          <p:spPr>
            <a:xfrm>
              <a:off x="7263315" y="4609547"/>
              <a:ext cx="1143970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4 % Barren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D053F9A-4F5F-4DFF-B1A3-38CED6357C93}"/>
                </a:ext>
              </a:extLst>
            </p:cNvPr>
            <p:cNvSpPr txBox="1"/>
            <p:nvPr/>
          </p:nvSpPr>
          <p:spPr>
            <a:xfrm>
              <a:off x="7195054" y="5631345"/>
              <a:ext cx="2311143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53 % Urban Low Intensity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BD5466-9AD9-4A05-AC86-041F19E9BCB5}"/>
                </a:ext>
              </a:extLst>
            </p:cNvPr>
            <p:cNvSpPr txBox="1"/>
            <p:nvPr/>
          </p:nvSpPr>
          <p:spPr>
            <a:xfrm>
              <a:off x="7195054" y="5867115"/>
              <a:ext cx="2345791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19 % Urban High Intensity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17870A2-9BAA-4A53-B8B7-B9CDB02C0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99" y="1774640"/>
              <a:ext cx="4137930" cy="4184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84C15D-C1BF-401E-9798-D3818731AFFA}"/>
                </a:ext>
              </a:extLst>
            </p:cNvPr>
            <p:cNvSpPr txBox="1"/>
            <p:nvPr/>
          </p:nvSpPr>
          <p:spPr>
            <a:xfrm>
              <a:off x="5048557" y="3499398"/>
              <a:ext cx="887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TMDT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544C95-8621-4913-8B55-F1002A8ECFE1}"/>
                </a:ext>
              </a:extLst>
            </p:cNvPr>
            <p:cNvSpPr txBox="1"/>
            <p:nvPr/>
          </p:nvSpPr>
          <p:spPr>
            <a:xfrm>
              <a:off x="4949290" y="3029298"/>
              <a:ext cx="887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5D6991-41B9-4942-8051-4D03C3AAC7B1}"/>
                </a:ext>
              </a:extLst>
            </p:cNvPr>
            <p:cNvSpPr txBox="1"/>
            <p:nvPr/>
          </p:nvSpPr>
          <p:spPr>
            <a:xfrm>
              <a:off x="159192" y="3540334"/>
              <a:ext cx="993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AHRMT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41696F-7E6E-4730-8BF1-2D6A9CBE6971}"/>
                </a:ext>
              </a:extLst>
            </p:cNvPr>
            <p:cNvSpPr txBox="1"/>
            <p:nvPr/>
          </p:nvSpPr>
          <p:spPr>
            <a:xfrm>
              <a:off x="3456120" y="1597279"/>
              <a:ext cx="1183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MNAMT</a:t>
              </a:r>
            </a:p>
          </p:txBody>
        </p:sp>
        <p:pic>
          <p:nvPicPr>
            <p:cNvPr id="65" name="Picture 8">
              <a:extLst>
                <a:ext uri="{FF2B5EF4-FFF2-40B4-BE49-F238E27FC236}">
                  <a16:creationId xmlns:a16="http://schemas.microsoft.com/office/drawing/2014/main" id="{C2FF067A-B8DE-428A-9977-A6E6DAB62B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2" t="41088" r="43575" b="54387"/>
            <a:stretch/>
          </p:blipFill>
          <p:spPr bwMode="auto">
            <a:xfrm>
              <a:off x="3561526" y="3207558"/>
              <a:ext cx="663894" cy="32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>
              <a:extLst>
                <a:ext uri="{FF2B5EF4-FFF2-40B4-BE49-F238E27FC236}">
                  <a16:creationId xmlns:a16="http://schemas.microsoft.com/office/drawing/2014/main" id="{20C381A4-632C-4988-A9C7-E19FB07FCB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23" t="45311" r="43565" b="49916"/>
            <a:stretch/>
          </p:blipFill>
          <p:spPr bwMode="auto">
            <a:xfrm>
              <a:off x="3489662" y="2919194"/>
              <a:ext cx="727734" cy="340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8">
              <a:extLst>
                <a:ext uri="{FF2B5EF4-FFF2-40B4-BE49-F238E27FC236}">
                  <a16:creationId xmlns:a16="http://schemas.microsoft.com/office/drawing/2014/main" id="{AAC0B5E1-0B03-46E4-A656-EE2978E5C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2" t="49916" r="43565" b="45559"/>
            <a:stretch/>
          </p:blipFill>
          <p:spPr bwMode="auto">
            <a:xfrm>
              <a:off x="3177693" y="2572976"/>
              <a:ext cx="641241" cy="31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8">
              <a:extLst>
                <a:ext uri="{FF2B5EF4-FFF2-40B4-BE49-F238E27FC236}">
                  <a16:creationId xmlns:a16="http://schemas.microsoft.com/office/drawing/2014/main" id="{3CBCA086-43B2-439E-BBA4-ED066A3B4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05" t="59035" r="43458" b="36441"/>
            <a:stretch/>
          </p:blipFill>
          <p:spPr bwMode="auto">
            <a:xfrm>
              <a:off x="1789442" y="4142818"/>
              <a:ext cx="652121" cy="30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>
              <a:extLst>
                <a:ext uri="{FF2B5EF4-FFF2-40B4-BE49-F238E27FC236}">
                  <a16:creationId xmlns:a16="http://schemas.microsoft.com/office/drawing/2014/main" id="{94CA50B3-1F08-48C4-9155-DD1ACB1A49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4" t="64403" r="43103" b="31072"/>
            <a:stretch/>
          </p:blipFill>
          <p:spPr bwMode="auto">
            <a:xfrm>
              <a:off x="3626046" y="4437020"/>
              <a:ext cx="617951" cy="30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">
              <a:extLst>
                <a:ext uri="{FF2B5EF4-FFF2-40B4-BE49-F238E27FC236}">
                  <a16:creationId xmlns:a16="http://schemas.microsoft.com/office/drawing/2014/main" id="{938763A1-784E-4DBD-ADCF-0615BB6BED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73" t="54548" r="43484" b="40927"/>
            <a:stretch/>
          </p:blipFill>
          <p:spPr bwMode="auto">
            <a:xfrm>
              <a:off x="2418645" y="2580231"/>
              <a:ext cx="625523" cy="3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>
              <a:extLst>
                <a:ext uri="{FF2B5EF4-FFF2-40B4-BE49-F238E27FC236}">
                  <a16:creationId xmlns:a16="http://schemas.microsoft.com/office/drawing/2014/main" id="{36A71411-2B64-4CD4-A278-2124FABF26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85" t="32241" r="43381" b="63601"/>
            <a:stretch/>
          </p:blipFill>
          <p:spPr bwMode="auto">
            <a:xfrm>
              <a:off x="3589166" y="3748840"/>
              <a:ext cx="654831" cy="29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8">
              <a:extLst>
                <a:ext uri="{FF2B5EF4-FFF2-40B4-BE49-F238E27FC236}">
                  <a16:creationId xmlns:a16="http://schemas.microsoft.com/office/drawing/2014/main" id="{4EB6DB22-ABE2-4767-A45F-4D20F886A2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5" t="36816" r="43532" b="58972"/>
            <a:stretch/>
          </p:blipFill>
          <p:spPr bwMode="auto">
            <a:xfrm>
              <a:off x="3554965" y="3480663"/>
              <a:ext cx="663895" cy="30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7F5044-052D-4BCF-A3B0-5C5772B5E78F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 flipV="1">
              <a:off x="4225420" y="3229891"/>
              <a:ext cx="344976" cy="139022"/>
            </a:xfrm>
            <a:prstGeom prst="straightConnector1">
              <a:avLst/>
            </a:prstGeom>
            <a:ln>
              <a:solidFill>
                <a:srgbClr val="FB69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5C3BDB7-0FBD-4CC1-A75E-0E7AC952BDAE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V="1">
              <a:off x="4218860" y="3460758"/>
              <a:ext cx="407433" cy="170094"/>
            </a:xfrm>
            <a:prstGeom prst="straightConnector1">
              <a:avLst/>
            </a:prstGeom>
            <a:ln>
              <a:solidFill>
                <a:srgbClr val="FCAB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9D18487-9EC0-4C6F-B05F-30B496E09F25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4243997" y="3730242"/>
              <a:ext cx="427478" cy="168374"/>
            </a:xfrm>
            <a:prstGeom prst="straightConnector1">
              <a:avLst/>
            </a:prstGeom>
            <a:ln>
              <a:solidFill>
                <a:srgbClr val="6AAED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F380D2B-6C90-497F-8ABC-8BB0E24E0B05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V="1">
              <a:off x="2731407" y="2307879"/>
              <a:ext cx="119536" cy="272352"/>
            </a:xfrm>
            <a:prstGeom prst="straightConnector1">
              <a:avLst/>
            </a:prstGeom>
            <a:ln>
              <a:solidFill>
                <a:srgbClr val="4BB0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DAF4E02-78F1-42CE-8F31-D938259831B5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flipH="1" flipV="1">
              <a:off x="3431630" y="2321908"/>
              <a:ext cx="66684" cy="251068"/>
            </a:xfrm>
            <a:prstGeom prst="straightConnector1">
              <a:avLst/>
            </a:prstGeom>
            <a:ln>
              <a:solidFill>
                <a:srgbClr val="73C4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A18244B-EBCA-43AD-BEF4-7815450DC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101" y="2732260"/>
              <a:ext cx="116042" cy="224230"/>
            </a:xfrm>
            <a:prstGeom prst="straightConnector1">
              <a:avLst/>
            </a:prstGeom>
            <a:ln>
              <a:solidFill>
                <a:srgbClr val="98D5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E0EE64B-C8D9-4F93-BD10-30B0C88F4E44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>
              <a:off x="3935022" y="4737397"/>
              <a:ext cx="214356" cy="301867"/>
            </a:xfrm>
            <a:prstGeom prst="straightConnector1">
              <a:avLst/>
            </a:prstGeom>
            <a:ln>
              <a:solidFill>
                <a:srgbClr val="CECF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95EA99B-3DAB-49EE-B8FB-C5CA812F9CB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1889879" y="4443195"/>
              <a:ext cx="225624" cy="382670"/>
            </a:xfrm>
            <a:prstGeom prst="straightConnector1">
              <a:avLst/>
            </a:prstGeom>
            <a:ln>
              <a:solidFill>
                <a:srgbClr val="B6B6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272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5B77-CBAF-C345-8DD7-C0A099E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318FF-83CC-6441-9B21-10D60C32D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7881-3765-E047-9B28-2CFC2FE84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Phonology and Syntax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D9F57-25CD-824D-86D0-C7E78B089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Red-Crowned Amazon Parrot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65831-F5E1-0043-BE54-00F49B74C3C3}"/>
              </a:ext>
            </a:extLst>
          </p:cNvPr>
          <p:cNvSpPr txBox="1"/>
          <p:nvPr/>
        </p:nvSpPr>
        <p:spPr>
          <a:xfrm>
            <a:off x="6483269" y="532822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Abigail </a:t>
            </a:r>
            <a:r>
              <a:rPr lang="en-US" dirty="0" err="1"/>
              <a:t>Pozulp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9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8F32-6989-EF46-9384-7F0ABB02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89AA9-8ABD-104A-8314-C00B62F78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13" y="512597"/>
            <a:ext cx="6229350" cy="1668145"/>
          </a:xfrm>
        </p:spPr>
        <p:txBody>
          <a:bodyPr>
            <a:normAutofit/>
          </a:bodyPr>
          <a:lstStyle/>
          <a:p>
            <a:r>
              <a:rPr lang="en-US" dirty="0"/>
              <a:t>34 unique signals manually classified with the use of audio and spectrographic visual representation</a:t>
            </a:r>
          </a:p>
          <a:p>
            <a:r>
              <a:rPr lang="en-US" dirty="0"/>
              <a:t>94 duets ranging from 4 to 15 signals in length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072E2-B0BA-5947-B6CC-476F1CA0DE4F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397" b="5212"/>
          <a:stretch/>
        </p:blipFill>
        <p:spPr bwMode="auto">
          <a:xfrm>
            <a:off x="1243013" y="2307578"/>
            <a:ext cx="10027213" cy="1668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C4FFC-6410-2A45-AF4A-FA45DF2BB23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8" b="5715"/>
          <a:stretch/>
        </p:blipFill>
        <p:spPr bwMode="auto">
          <a:xfrm>
            <a:off x="1243014" y="4398017"/>
            <a:ext cx="9883838" cy="2089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908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5B41-FF09-1E4E-A289-D8E8B6FE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700088"/>
            <a:ext cx="8798490" cy="1185197"/>
          </a:xfrm>
        </p:spPr>
        <p:txBody>
          <a:bodyPr>
            <a:normAutofit fontScale="90000"/>
          </a:bodyPr>
          <a:lstStyle/>
          <a:p>
            <a:r>
              <a:rPr lang="en-US" dirty="0"/>
              <a:t>Seaborn </a:t>
            </a:r>
            <a:r>
              <a:rPr lang="en-US" dirty="0" err="1"/>
              <a:t>Countplot</a:t>
            </a:r>
            <a:br>
              <a:rPr lang="en-US" dirty="0"/>
            </a:br>
            <a:r>
              <a:rPr lang="en-US" dirty="0"/>
              <a:t>there aren’t many options for visualizing categorical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FEDB2-BE2E-384B-816B-28827F707E15}"/>
              </a:ext>
            </a:extLst>
          </p:cNvPr>
          <p:cNvSpPr/>
          <p:nvPr/>
        </p:nvSpPr>
        <p:spPr>
          <a:xfrm>
            <a:off x="0" y="6129338"/>
            <a:ext cx="12406313" cy="728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62CEDE-664F-F84D-A677-E4AF5EB1F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9483" y="2961073"/>
            <a:ext cx="13155796" cy="389692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0434C6-CAC9-9743-B799-49429637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238" y="3094892"/>
            <a:ext cx="1147762" cy="33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4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06F9-BE59-1341-9C94-F3BC654C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362" y="720133"/>
            <a:ext cx="7958331" cy="2108792"/>
          </a:xfrm>
        </p:spPr>
        <p:txBody>
          <a:bodyPr>
            <a:normAutofit/>
          </a:bodyPr>
          <a:lstStyle/>
          <a:p>
            <a:r>
              <a:rPr lang="en-US" dirty="0"/>
              <a:t>Observed </a:t>
            </a:r>
            <a:br>
              <a:rPr lang="en-US" dirty="0"/>
            </a:br>
            <a:r>
              <a:rPr lang="en-US" dirty="0"/>
              <a:t>transition</a:t>
            </a:r>
            <a:br>
              <a:rPr lang="en-US" dirty="0"/>
            </a:br>
            <a:r>
              <a:rPr lang="en-US" dirty="0"/>
              <a:t>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861FA2-5D6E-1B4C-80BB-EFD15CC075A3}"/>
              </a:ext>
            </a:extLst>
          </p:cNvPr>
          <p:cNvSpPr/>
          <p:nvPr/>
        </p:nvSpPr>
        <p:spPr>
          <a:xfrm>
            <a:off x="-1318846" y="6101862"/>
            <a:ext cx="12344400" cy="756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C967A4-DB0F-914B-89ED-2D75B59DE26B}"/>
              </a:ext>
            </a:extLst>
          </p:cNvPr>
          <p:cNvSpPr/>
          <p:nvPr/>
        </p:nvSpPr>
        <p:spPr>
          <a:xfrm>
            <a:off x="5993314" y="-72940"/>
            <a:ext cx="842963" cy="6373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8AA33-7477-1A4F-B99B-A4AE09C69E7F}"/>
              </a:ext>
            </a:extLst>
          </p:cNvPr>
          <p:cNvSpPr/>
          <p:nvPr/>
        </p:nvSpPr>
        <p:spPr>
          <a:xfrm>
            <a:off x="6526996" y="-143076"/>
            <a:ext cx="637592" cy="6244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F128FEA-6373-3442-8E35-67B7F5798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2771" y="-140677"/>
            <a:ext cx="7958331" cy="7144152"/>
          </a:xfrm>
        </p:spPr>
      </p:pic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C3B35D5A-E0E6-6B41-B64C-B4F78BF92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169"/>
          <a:stretch/>
        </p:blipFill>
        <p:spPr>
          <a:xfrm>
            <a:off x="5665004" y="-143076"/>
            <a:ext cx="861991" cy="71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9E0F-FB49-DC4B-B7BF-C1E1651D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A0BFD-CD33-F843-B473-9F56220D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0698" y="0"/>
            <a:ext cx="12272698" cy="6874767"/>
          </a:xfrm>
        </p:spPr>
      </p:pic>
    </p:spTree>
    <p:extLst>
      <p:ext uri="{BB962C8B-B14F-4D97-AF65-F5344CB8AC3E}">
        <p14:creationId xmlns:p14="http://schemas.microsoft.com/office/powerpoint/2010/main" val="2473584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97C6-7450-5E49-AD87-2CAD94BB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246" y="0"/>
            <a:ext cx="4116585" cy="62952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Circular</a:t>
            </a:r>
            <a:br>
              <a:rPr lang="en-US" dirty="0"/>
            </a:br>
            <a:r>
              <a:rPr lang="en-US" dirty="0"/>
              <a:t>Transition </a:t>
            </a:r>
            <a:br>
              <a:rPr lang="en-US" dirty="0"/>
            </a:br>
            <a:r>
              <a:rPr lang="en-US" dirty="0"/>
              <a:t>Flows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Purple--Chirp</a:t>
            </a:r>
            <a:br>
              <a:rPr lang="en-US" dirty="0"/>
            </a:br>
            <a:r>
              <a:rPr lang="en-US" dirty="0"/>
              <a:t>Peach--Caw</a:t>
            </a:r>
            <a:br>
              <a:rPr lang="en-US" dirty="0"/>
            </a:br>
            <a:r>
              <a:rPr lang="en-US" dirty="0"/>
              <a:t>Pink--</a:t>
            </a:r>
            <a:r>
              <a:rPr lang="en-US" dirty="0" err="1"/>
              <a:t>Yeehaw</a:t>
            </a:r>
            <a:br>
              <a:rPr lang="en-US" dirty="0"/>
            </a:br>
            <a:r>
              <a:rPr lang="en-US" dirty="0"/>
              <a:t>Red--Start</a:t>
            </a:r>
            <a:br>
              <a:rPr lang="en-US" dirty="0"/>
            </a:br>
            <a:r>
              <a:rPr lang="en-US" dirty="0"/>
              <a:t>Puce--Oi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78507-4B89-264C-89BF-4344759BA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3092" y="-527538"/>
            <a:ext cx="8071338" cy="8071338"/>
          </a:xfrm>
        </p:spPr>
      </p:pic>
    </p:spTree>
    <p:extLst>
      <p:ext uri="{BB962C8B-B14F-4D97-AF65-F5344CB8AC3E}">
        <p14:creationId xmlns:p14="http://schemas.microsoft.com/office/powerpoint/2010/main" val="3175270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1" r="9436"/>
          <a:stretch/>
        </p:blipFill>
        <p:spPr>
          <a:xfrm>
            <a:off x="3124201" y="228600"/>
            <a:ext cx="7371527" cy="4343400"/>
          </a:xfrm>
          <a:prstGeom prst="rect">
            <a:avLst/>
          </a:prstGeom>
          <a:noFill/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8800" y="4191000"/>
            <a:ext cx="8534401" cy="17526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114300" algn="l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Vegetative Cover to Estimate          Occupancy of Bobcats in South Texas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09800" y="5791200"/>
            <a:ext cx="4876800" cy="533400"/>
          </a:xfr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Miles Hopkins</a:t>
            </a:r>
          </a:p>
        </p:txBody>
      </p:sp>
    </p:spTree>
    <p:extLst>
      <p:ext uri="{BB962C8B-B14F-4D97-AF65-F5344CB8AC3E}">
        <p14:creationId xmlns:p14="http://schemas.microsoft.com/office/powerpoint/2010/main" val="215149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Vegetation Cover and Camera Array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9144000" cy="518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00400" y="1981200"/>
            <a:ext cx="5257800" cy="4038600"/>
          </a:xfrm>
          <a:solidFill>
            <a:srgbClr val="262626">
              <a:alpha val="94902"/>
            </a:srgbClr>
          </a:solidFill>
        </p:spPr>
        <p:txBody>
          <a:bodyPr anchor="ctr"/>
          <a:lstStyle/>
          <a:p>
            <a:pPr marL="4572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array to monitor wildlife crossing structures (WCS) on SH100</a:t>
            </a:r>
          </a:p>
          <a:p>
            <a:pPr marL="4572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control sites to create an occupancy model surrounding SH100</a:t>
            </a:r>
          </a:p>
          <a:p>
            <a:pPr marL="4572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 bobcats as a surrogate for ocelots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24000" y="1447800"/>
            <a:ext cx="9144000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10600" y="3886201"/>
            <a:ext cx="1565620" cy="461665"/>
          </a:xfrm>
          <a:prstGeom prst="rect">
            <a:avLst/>
          </a:prstGeom>
          <a:solidFill>
            <a:srgbClr val="E1E1E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WCS</a:t>
            </a:r>
          </a:p>
        </p:txBody>
      </p:sp>
    </p:spTree>
    <p:extLst>
      <p:ext uri="{BB962C8B-B14F-4D97-AF65-F5344CB8AC3E}">
        <p14:creationId xmlns:p14="http://schemas.microsoft.com/office/powerpoint/2010/main" val="169397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5B77-CBAF-C345-8DD7-C0A099EF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318FF-83CC-6441-9B21-10D60C32D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6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40" b="26536"/>
          <a:stretch/>
        </p:blipFill>
        <p:spPr>
          <a:xfrm>
            <a:off x="1524000" y="1"/>
            <a:ext cx="9144000" cy="14351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524000" y="1282022"/>
            <a:ext cx="9144000" cy="153078"/>
            <a:chOff x="0" y="1981201"/>
            <a:chExt cx="9144000" cy="153078"/>
          </a:xfrm>
        </p:grpSpPr>
        <p:cxnSp>
          <p:nvCxnSpPr>
            <p:cNvPr id="10" name="Straight Connector 9"/>
            <p:cNvCxnSpPr/>
            <p:nvPr/>
          </p:nvCxnSpPr>
          <p:spPr>
            <a:xfrm rot="10800000">
              <a:off x="0" y="1981201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0" y="2134279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0" y="2057400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Model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4038600" cy="4343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probability a patch is occupied by a species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MacKenzie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(2002) approach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probability &lt;1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038600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Steps</a:t>
            </a:r>
          </a:p>
          <a:p>
            <a:pPr marL="514350" indent="-4000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Presence/absence database based on canopy cover</a:t>
            </a:r>
          </a:p>
          <a:p>
            <a:pPr marL="514350" indent="-4000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bootstrap averages to determine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</a:pP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influence of canopy cover</a:t>
            </a:r>
          </a:p>
          <a:p>
            <a:pPr marL="514350" indent="-4000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occupancy model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676400" y="6038850"/>
            <a:ext cx="8839200" cy="685800"/>
            <a:chOff x="-2057400" y="2590800"/>
            <a:chExt cx="13060680" cy="16764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7400" y="2590800"/>
              <a:ext cx="6804660" cy="1676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260" y="2590800"/>
              <a:ext cx="6256020" cy="1676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" name="Rectangle 32"/>
          <p:cNvSpPr/>
          <p:nvPr/>
        </p:nvSpPr>
        <p:spPr>
          <a:xfrm>
            <a:off x="1676400" y="6038850"/>
            <a:ext cx="8839200" cy="685800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6512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0" r="551" b="33410"/>
          <a:stretch/>
        </p:blipFill>
        <p:spPr>
          <a:xfrm>
            <a:off x="1524000" y="4295776"/>
            <a:ext cx="9144000" cy="256222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524000" y="4267200"/>
            <a:ext cx="8915400" cy="0"/>
          </a:xfrm>
          <a:prstGeom prst="straightConnector1">
            <a:avLst/>
          </a:prstGeom>
          <a:ln w="7620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295400"/>
            <a:ext cx="8915400" cy="26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3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0" r="551" b="33410"/>
          <a:stretch/>
        </p:blipFill>
        <p:spPr>
          <a:xfrm>
            <a:off x="1524000" y="4295776"/>
            <a:ext cx="9144000" cy="2562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295400"/>
            <a:ext cx="8915400" cy="26289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4295776"/>
            <a:ext cx="9144000" cy="2562224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7400" y="4419600"/>
            <a:ext cx="8153400" cy="2286000"/>
          </a:xfrm>
          <a:noFill/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results are effectively zero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 for this type of analysis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due to data used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analysis should be more successful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24000" y="4267200"/>
            <a:ext cx="8915400" cy="0"/>
          </a:xfrm>
          <a:prstGeom prst="straightConnector1">
            <a:avLst/>
          </a:prstGeom>
          <a:ln w="7620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38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DB71C54-63C1-4B83-8324-BBCEC579C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15D940-E187-4030-B313-FDC84AE67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3046" y="0"/>
            <a:ext cx="406895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CA67B-4CEE-46CA-A514-1F6C9B4D4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2902" y="1286929"/>
            <a:ext cx="2216031" cy="4284129"/>
          </a:xfrm>
        </p:spPr>
        <p:txBody>
          <a:bodyPr anchor="ctr">
            <a:normAutofit/>
          </a:bodyPr>
          <a:lstStyle/>
          <a:p>
            <a:pPr algn="l"/>
            <a:r>
              <a:rPr lang="en-US" sz="2800">
                <a:solidFill>
                  <a:srgbClr val="FFFFFF"/>
                </a:solidFill>
              </a:rPr>
              <a:t>Alvaro Garcia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38F34-66D8-4203-B16C-14AC20248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89680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951E7-13E0-49F6-82A9-E4D3DF55C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86929"/>
            <a:ext cx="7674983" cy="4284129"/>
          </a:xfrm>
        </p:spPr>
        <p:txBody>
          <a:bodyPr anchor="ctr">
            <a:normAutofit/>
          </a:bodyPr>
          <a:lstStyle/>
          <a:p>
            <a:r>
              <a:rPr lang="en-US" sz="7400"/>
              <a:t>Python Cameron County Population Modeling</a:t>
            </a:r>
          </a:p>
        </p:txBody>
      </p:sp>
    </p:spTree>
    <p:extLst>
      <p:ext uri="{BB962C8B-B14F-4D97-AF65-F5344CB8AC3E}">
        <p14:creationId xmlns:p14="http://schemas.microsoft.com/office/powerpoint/2010/main" val="270668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BE47-481D-4386-9F1C-F4DA97CD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/>
              <a:t>Methods – 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E312F-B752-447A-9972-44CD74256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219" y="2087640"/>
            <a:ext cx="6102219" cy="3477074"/>
          </a:xfrm>
        </p:spPr>
        <p:txBody>
          <a:bodyPr/>
          <a:lstStyle/>
          <a:p>
            <a:r>
              <a:rPr lang="en-US" dirty="0"/>
              <a:t>Acquired Population Data – 1970-2018</a:t>
            </a:r>
          </a:p>
          <a:p>
            <a:r>
              <a:rPr lang="en-US" dirty="0"/>
              <a:t>Used Pandas to create data frame and set exponential equation variables</a:t>
            </a:r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53AA4A9-EE18-4EDB-9CCD-CAE28E00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524251"/>
            <a:ext cx="8421297" cy="3170608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734FCA-989C-4E84-9EF8-70D6FB277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90"/>
          <a:stretch/>
        </p:blipFill>
        <p:spPr>
          <a:xfrm>
            <a:off x="8618016" y="3931557"/>
            <a:ext cx="3481690" cy="21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7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C3A1-07D3-4DDE-8FA3-E3659F69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OLS Regression on the Exponential Growth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4D40-31E2-4288-80E9-BBC3522BD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43" y="2106053"/>
            <a:ext cx="9613861" cy="110119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Statsmodels</a:t>
            </a:r>
            <a:r>
              <a:rPr lang="en-US" dirty="0"/>
              <a:t> package, OLS regression was performed on the natural log of population over starting population versus time.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D0EC175D-D776-424A-9E98-F973F9D6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768" y="3207243"/>
            <a:ext cx="5204911" cy="340643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3B3ED6-4288-4327-8544-16028CF53E8C}"/>
              </a:ext>
            </a:extLst>
          </p:cNvPr>
          <p:cNvSpPr txBox="1">
            <a:spLocks/>
          </p:cNvSpPr>
          <p:nvPr/>
        </p:nvSpPr>
        <p:spPr>
          <a:xfrm>
            <a:off x="281643" y="4305114"/>
            <a:ext cx="560359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</a:t>
            </a:r>
            <a:r>
              <a:rPr lang="en-US" dirty="0" err="1"/>
              <a:t>Statsmodels</a:t>
            </a:r>
            <a:r>
              <a:rPr lang="en-US" dirty="0"/>
              <a:t> predict function, population projections were made</a:t>
            </a:r>
          </a:p>
          <a:p>
            <a:r>
              <a:rPr lang="en-US" dirty="0"/>
              <a:t>This was done for:</a:t>
            </a:r>
          </a:p>
          <a:p>
            <a:pPr lvl="1"/>
            <a:r>
              <a:rPr lang="en-US" dirty="0"/>
              <a:t>1970-2018</a:t>
            </a:r>
          </a:p>
          <a:p>
            <a:pPr lvl="1"/>
            <a:r>
              <a:rPr lang="en-US" dirty="0"/>
              <a:t>1993-2018</a:t>
            </a:r>
          </a:p>
          <a:p>
            <a:pPr lvl="1"/>
            <a:r>
              <a:rPr lang="en-US" dirty="0"/>
              <a:t>2008-2018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4B990F-EE28-470E-82AA-4CAB36BC87B8}"/>
              </a:ext>
            </a:extLst>
          </p:cNvPr>
          <p:cNvSpPr txBox="1">
            <a:spLocks/>
          </p:cNvSpPr>
          <p:nvPr/>
        </p:nvSpPr>
        <p:spPr>
          <a:xfrm>
            <a:off x="281643" y="2935921"/>
            <a:ext cx="4883681" cy="1369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was also done for linear models</a:t>
            </a:r>
          </a:p>
          <a:p>
            <a:r>
              <a:rPr lang="en-US" dirty="0"/>
              <a:t>Difference between population and starting population vs time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B1A2-5478-4A55-918C-2C68D0C8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Population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18D81-D6A8-4B72-8D23-494C8EC02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628" y="2097636"/>
            <a:ext cx="9383698" cy="4568570"/>
          </a:xfrm>
        </p:spPr>
      </p:pic>
    </p:spTree>
    <p:extLst>
      <p:ext uri="{BB962C8B-B14F-4D97-AF65-F5344CB8AC3E}">
        <p14:creationId xmlns:p14="http://schemas.microsoft.com/office/powerpoint/2010/main" val="863937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AE82-884B-4E16-B390-4DAD2F879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RGV Ecoregion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69CC5-49D2-439B-B708-A27F6A2BE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Bridgett Collis</a:t>
            </a:r>
          </a:p>
        </p:txBody>
      </p:sp>
    </p:spTree>
    <p:extLst>
      <p:ext uri="{BB962C8B-B14F-4D97-AF65-F5344CB8AC3E}">
        <p14:creationId xmlns:p14="http://schemas.microsoft.com/office/powerpoint/2010/main" val="60103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39BD-9EAA-44A2-B142-5AD9C88B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Land Use in the RGV and Fort Brown</a:t>
            </a:r>
            <a:br>
              <a:rPr lang="en-US" dirty="0"/>
            </a:br>
            <a:r>
              <a:rPr lang="en-US" dirty="0"/>
              <a:t>Resaca Watershed using TPWD Ecoregions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8041-4D6E-4840-8769-AAFBAF5E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25624"/>
            <a:ext cx="11927840" cy="5032375"/>
          </a:xfrm>
        </p:spPr>
        <p:txBody>
          <a:bodyPr>
            <a:normAutofit/>
          </a:bodyPr>
          <a:lstStyle/>
          <a:p>
            <a:r>
              <a:rPr lang="en-US" dirty="0"/>
              <a:t>Texas Parks and Wildlife Ecological Systems Classification and Mapping Project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Western Gulf Coastal Plain</a:t>
            </a:r>
            <a:r>
              <a:rPr lang="en-US" dirty="0"/>
              <a:t> and </a:t>
            </a:r>
            <a:r>
              <a:rPr lang="en-US" b="1" dirty="0"/>
              <a:t>The Southern Texas Plains </a:t>
            </a:r>
            <a:r>
              <a:rPr lang="en-US" dirty="0"/>
              <a:t>ecoregions shapefiles</a:t>
            </a:r>
          </a:p>
          <a:p>
            <a:r>
              <a:rPr lang="en-US" dirty="0"/>
              <a:t>Texas </a:t>
            </a:r>
            <a:r>
              <a:rPr lang="en-US" b="1" dirty="0"/>
              <a:t>County Boundaries</a:t>
            </a:r>
            <a:r>
              <a:rPr lang="en-US" dirty="0"/>
              <a:t> Detailed shapefile from GIS-</a:t>
            </a:r>
            <a:r>
              <a:rPr lang="en-US" dirty="0" err="1"/>
              <a:t>TxDot</a:t>
            </a:r>
            <a:endParaRPr lang="en-US" dirty="0"/>
          </a:p>
          <a:p>
            <a:r>
              <a:rPr lang="en-US" dirty="0"/>
              <a:t>The ecoregion shapefile was clipped using the clip feature to the following shapes: </a:t>
            </a:r>
          </a:p>
          <a:p>
            <a:pPr lvl="1"/>
            <a:r>
              <a:rPr lang="en-US" dirty="0"/>
              <a:t>Cameron county</a:t>
            </a:r>
          </a:p>
          <a:p>
            <a:pPr lvl="1"/>
            <a:r>
              <a:rPr lang="en-US" dirty="0"/>
              <a:t>Hidalgo county</a:t>
            </a:r>
          </a:p>
          <a:p>
            <a:pPr lvl="1"/>
            <a:r>
              <a:rPr lang="en-US" dirty="0"/>
              <a:t>Willacy county</a:t>
            </a:r>
          </a:p>
          <a:p>
            <a:pPr lvl="1"/>
            <a:r>
              <a:rPr lang="en-US" dirty="0"/>
              <a:t>Starr county</a:t>
            </a:r>
          </a:p>
          <a:p>
            <a:pPr lvl="1"/>
            <a:r>
              <a:rPr lang="en-US" dirty="0"/>
              <a:t>RGV</a:t>
            </a:r>
          </a:p>
          <a:p>
            <a:pPr lvl="1"/>
            <a:r>
              <a:rPr lang="en-US" dirty="0"/>
              <a:t>Fort Brown resaca watershed.</a:t>
            </a:r>
          </a:p>
        </p:txBody>
      </p:sp>
    </p:spTree>
    <p:extLst>
      <p:ext uri="{BB962C8B-B14F-4D97-AF65-F5344CB8AC3E}">
        <p14:creationId xmlns:p14="http://schemas.microsoft.com/office/powerpoint/2010/main" val="102541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18D8A21-9679-43E7-A71B-621A4DC6946B}"/>
              </a:ext>
            </a:extLst>
          </p:cNvPr>
          <p:cNvGrpSpPr/>
          <p:nvPr/>
        </p:nvGrpSpPr>
        <p:grpSpPr>
          <a:xfrm>
            <a:off x="0" y="467851"/>
            <a:ext cx="12192000" cy="6194205"/>
            <a:chOff x="0" y="467851"/>
            <a:chExt cx="12192000" cy="619420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58CAD6E-FD25-4D9D-B0A9-F36E515D3A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9"/>
            <a:stretch/>
          </p:blipFill>
          <p:spPr bwMode="auto">
            <a:xfrm>
              <a:off x="0" y="467851"/>
              <a:ext cx="12192000" cy="6194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C73BF1-E449-439E-AC34-A1BDAC5E4514}"/>
                </a:ext>
              </a:extLst>
            </p:cNvPr>
            <p:cNvSpPr txBox="1"/>
            <p:nvPr/>
          </p:nvSpPr>
          <p:spPr>
            <a:xfrm>
              <a:off x="5931163" y="4299379"/>
              <a:ext cx="88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5.3%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19DCDEC-83A5-4289-A99F-A3F0CA439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3296" y="4639747"/>
              <a:ext cx="503853" cy="279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06CE26-8CD0-4E9F-890D-97F8BADF931D}"/>
                </a:ext>
              </a:extLst>
            </p:cNvPr>
            <p:cNvSpPr txBox="1"/>
            <p:nvPr/>
          </p:nvSpPr>
          <p:spPr>
            <a:xfrm>
              <a:off x="6260838" y="4809730"/>
              <a:ext cx="88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6.3%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33F253-7663-4393-B888-D2DD02D245AA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5725882" y="5040563"/>
              <a:ext cx="534956" cy="53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B4A43F-BDE4-488F-9620-0C3B0341F1D8}"/>
                </a:ext>
              </a:extLst>
            </p:cNvPr>
            <p:cNvSpPr txBox="1"/>
            <p:nvPr/>
          </p:nvSpPr>
          <p:spPr>
            <a:xfrm>
              <a:off x="8354784" y="4508525"/>
              <a:ext cx="1041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15.7%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9D48C1-DA8B-4C35-8F51-8526EB953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2732" y="4830713"/>
              <a:ext cx="338038" cy="390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8CD347-38C2-4364-935E-4C6D17735257}"/>
                </a:ext>
              </a:extLst>
            </p:cNvPr>
            <p:cNvSpPr txBox="1"/>
            <p:nvPr/>
          </p:nvSpPr>
          <p:spPr>
            <a:xfrm>
              <a:off x="9694893" y="4700497"/>
              <a:ext cx="1041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21.2%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0B6621-7823-4FA4-B4F3-9FB9803AC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1507" y="5022685"/>
              <a:ext cx="379372" cy="438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64D1A3-7444-424F-9982-4227809946A8}"/>
                </a:ext>
              </a:extLst>
            </p:cNvPr>
            <p:cNvSpPr txBox="1"/>
            <p:nvPr/>
          </p:nvSpPr>
          <p:spPr>
            <a:xfrm>
              <a:off x="11150859" y="4761044"/>
              <a:ext cx="1041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30.7%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46E1DF-4321-4131-A74F-EF4FC1A0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1521439" y="5162162"/>
              <a:ext cx="0" cy="510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C1B11A-83E4-4953-8307-96E98C2570A5}"/>
                </a:ext>
              </a:extLst>
            </p:cNvPr>
            <p:cNvSpPr/>
            <p:nvPr/>
          </p:nvSpPr>
          <p:spPr>
            <a:xfrm>
              <a:off x="0" y="1530220"/>
              <a:ext cx="298580" cy="167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41015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431</Words>
  <Application>Microsoft Macintosh PowerPoint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MS Shell Dlg 2</vt:lpstr>
      <vt:lpstr>Times New Roman</vt:lpstr>
      <vt:lpstr>Trebuchet MS</vt:lpstr>
      <vt:lpstr>Wingdings</vt:lpstr>
      <vt:lpstr>Wingdings 3</vt:lpstr>
      <vt:lpstr>Office Theme</vt:lpstr>
      <vt:lpstr>Madison</vt:lpstr>
      <vt:lpstr>1_Office Theme</vt:lpstr>
      <vt:lpstr>Berlin</vt:lpstr>
      <vt:lpstr>Introduction to Scientific Computing Sample Final Projects</vt:lpstr>
      <vt:lpstr>Undergrad projects</vt:lpstr>
      <vt:lpstr>Python Cameron County Population Modeling</vt:lpstr>
      <vt:lpstr>Methods – Data Preparation</vt:lpstr>
      <vt:lpstr>Methods – OLS Regression on the Exponential Growth Equation</vt:lpstr>
      <vt:lpstr>Results – Population Model</vt:lpstr>
      <vt:lpstr>RGV Ecoregion Analysis</vt:lpstr>
      <vt:lpstr>Analyzing Land Use in the RGV and Fort Brown Resaca Watershed using TPWD Ecoregions</vt:lpstr>
      <vt:lpstr>PowerPoint Presentation</vt:lpstr>
      <vt:lpstr>PowerPoint Presentation</vt:lpstr>
      <vt:lpstr>Graduate projects</vt:lpstr>
      <vt:lpstr>Phonology and Syntax</vt:lpstr>
      <vt:lpstr>Phonology</vt:lpstr>
      <vt:lpstr>Seaborn Countplot there aren’t many options for visualizing categorical data</vt:lpstr>
      <vt:lpstr>Observed  transition  probabilities</vt:lpstr>
      <vt:lpstr>PowerPoint Presentation</vt:lpstr>
      <vt:lpstr>Circular Transition  Flows    Purple--Chirp Peach--Caw Pink--Yeehaw Red--Start Puce--Oi</vt:lpstr>
      <vt:lpstr>Using Vegetative Cover to Estimate          Occupancy of Bobcats in South Texas</vt:lpstr>
      <vt:lpstr>Vegetation Cover and Camera Array</vt:lpstr>
      <vt:lpstr>Occupancy Model</vt:lpstr>
      <vt:lpstr>Results</vt:lpstr>
      <vt:lpstr>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Scientific Computing Inspiration</dc:title>
  <dc:creator>Cheryl S. Harrison</dc:creator>
  <cp:lastModifiedBy>Cheryl S. Harrison</cp:lastModifiedBy>
  <cp:revision>3</cp:revision>
  <dcterms:created xsi:type="dcterms:W3CDTF">2019-08-27T15:03:55Z</dcterms:created>
  <dcterms:modified xsi:type="dcterms:W3CDTF">2019-08-27T15:22:38Z</dcterms:modified>
</cp:coreProperties>
</file>